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17" r:id="rId3"/>
    <p:sldId id="334" r:id="rId4"/>
    <p:sldId id="335" r:id="rId5"/>
    <p:sldId id="307" r:id="rId6"/>
    <p:sldId id="309" r:id="rId7"/>
    <p:sldId id="315" r:id="rId8"/>
    <p:sldId id="318" r:id="rId9"/>
    <p:sldId id="332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08" r:id="rId18"/>
    <p:sldId id="281" r:id="rId19"/>
  </p:sldIdLst>
  <p:sldSz cx="12192000" cy="6858000"/>
  <p:notesSz cx="6886575" cy="10017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55A1B61F-D699-4C42-BA42-DCF976F3A897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461BE482-621A-4322-97A1-9C2B016AE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7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5B88-9556-41DE-C40E-C368C6B6C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C7A6B-369F-9F59-B20E-F61A2BA34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19D3B-D2BD-FF40-8939-27C3C8F8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F2E-BB6B-4581-8235-B8559940369A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72BF-CC59-3CD6-B7B8-746F2E60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73E4-C6C7-EF7A-EE08-6399941F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DCE0-40B8-47BC-86F1-CD4B7A1AF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50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0E64-0A2A-1F1A-49AB-61D3B85C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6402B-867E-9339-52CA-A6CEECDB0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18B2D-44C7-66AC-6862-1BF9E03EC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F2E-BB6B-4581-8235-B8559940369A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A092-9703-0FF1-DA52-62F1B2DB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308D5-696F-01AD-66EE-AC5C6C8D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DCE0-40B8-47BC-86F1-CD4B7A1AF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2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BDBF8F-F9FD-57F1-F619-2B8361DA2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66992-95E6-1522-B6E4-33664EA15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4622F-07B3-DE00-2534-7B1782EC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F2E-BB6B-4581-8235-B8559940369A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B093B-4776-1436-7108-97424B82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52FF7-11F3-E991-53AF-A2543194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DCE0-40B8-47BC-86F1-CD4B7A1AF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D132-CAE0-0C05-6670-9CFEFEE7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F1A3-DD44-206E-9564-DCFE009EA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3D3F1-0B47-64B8-59DD-D0959779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F2E-BB6B-4581-8235-B8559940369A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9E58A-30E0-DDD1-7E41-641B1AF4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07721-1C42-3D84-3506-75B337FF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DCE0-40B8-47BC-86F1-CD4B7A1AF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6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4773-6413-94B3-A505-E1964C19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2971B-4085-BED5-CA99-BD603E952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665A-73C1-A2F0-5F0B-F44814A0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F2E-BB6B-4581-8235-B8559940369A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1F842-C82D-DF33-586D-53E95A31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0CC7A-759E-3B3D-1776-370058D0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DCE0-40B8-47BC-86F1-CD4B7A1AF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0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1CEB0-2C9C-A098-35A2-D194B26E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7F1BD-237B-CCFF-57AF-20E574CCD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29237-A3C0-43C9-AB55-E55C3849A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BEF68-BB9C-9177-83AD-92FA5BC0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F2E-BB6B-4581-8235-B8559940369A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B6176-6D49-B9DB-159B-43A0FAA3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76053-0461-2D69-383E-9130BA8B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DCE0-40B8-47BC-86F1-CD4B7A1AF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1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8031-E93B-0E07-428D-F9CED80A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478D8-FA8B-FF19-EAED-317C70946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3635A-C107-8802-E62C-1F2C3F346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22F16-6F79-51AF-99EC-BDAA7F044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06761-A715-B4DD-2770-7AAF92E78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B6468-09C5-4A00-5C00-9BC366F8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F2E-BB6B-4581-8235-B8559940369A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2973B-8C99-7684-F99B-21023226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6D3C0-BDC1-9D4F-0224-980D863A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DCE0-40B8-47BC-86F1-CD4B7A1AF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53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E8AE-4AD5-64B5-626C-C1E8D594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327F1-3C9E-720F-899F-4704E7A8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F2E-BB6B-4581-8235-B8559940369A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C85FC-1FD0-25CB-0D67-95CD4C1E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8336C-C92A-3EDB-C932-179FD184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DCE0-40B8-47BC-86F1-CD4B7A1AF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68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2B3A3-5D31-8D9B-1742-96474505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F2E-BB6B-4581-8235-B8559940369A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4736B-13FA-50FD-EEEE-8939F294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A4FBD-20E4-D0C1-C58D-2407DC5C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DCE0-40B8-47BC-86F1-CD4B7A1AF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2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0CB7-B88D-CC73-49C3-2247DFE2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CADB-F301-20FF-F2D1-085F2FFF4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50C4D-37EB-685C-8E64-7F26B8185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AA837-3F70-343F-897A-DB8F5D76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F2E-BB6B-4581-8235-B8559940369A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E58C6-E9EB-3FE0-D81C-473F39AF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75C0C-3576-62D1-2F25-AD339B2E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DCE0-40B8-47BC-86F1-CD4B7A1AF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69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13A2-EBAD-502D-29BA-3DF3DD7A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2E69F-F303-620A-86D4-391B07D95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D7A94-3D17-F483-1AF7-96E66BC52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C0D76-E737-3DA2-FB2A-F5110E6C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F2E-BB6B-4581-8235-B8559940369A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9C4E8-5B7B-F118-95DA-BE14AD74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69304-EB59-79E6-6200-473A44A7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DCE0-40B8-47BC-86F1-CD4B7A1AF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47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A5979-E0C2-B16B-07A1-974B8E70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3565C-464B-7D3E-D6E7-C5700DCE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DBA1B-3B88-389F-9EE2-D89FCDC1E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BF2E-BB6B-4581-8235-B8559940369A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4A227-06F5-25B6-DF20-F0D91E4C1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0A520-A1F8-97DB-CB7E-2341E15F6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DDCE0-40B8-47BC-86F1-CD4B7A1AF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8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8D84-F277-69B5-9412-AF98B4387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37" y="1122363"/>
            <a:ext cx="10046563" cy="238760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what a Local Nature Recovery Strategy for Surrey might mean for us 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in Buckland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2DA4B-B98F-A005-81B6-F3CE9C4AB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41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18C5-740C-41B4-AF09-01D884357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49" y="198986"/>
            <a:ext cx="4483223" cy="5610687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know what we’ve got?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survey first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5053A-C19E-402E-AA51-444F28709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15817-76B7-4DDE-BC45-0F9A9D42F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081" y="623656"/>
            <a:ext cx="6473870" cy="56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5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58E4-C20C-3E16-BDBA-005B71B2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9935" cy="5379893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proposed Project relevant to the location?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BA5E86-BA82-3A9E-83D1-1D0A89FF8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866" y="904189"/>
            <a:ext cx="5049621" cy="50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3E6D25-3848-D70E-A49D-7127F39F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52273" cy="5892511"/>
          </a:xfrm>
        </p:spPr>
        <p:txBody>
          <a:bodyPr>
            <a:noAutofit/>
          </a:bodyPr>
          <a:lstStyle/>
          <a:p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we be duplicating what someone else is already doing?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34754-47D3-950C-774D-60F498417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512" y="1341148"/>
            <a:ext cx="6564550" cy="49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118E-A584-4838-89CF-55551CAF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46600" cy="5887893"/>
          </a:xfrm>
        </p:spPr>
        <p:txBody>
          <a:bodyPr/>
          <a:lstStyle/>
          <a:p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work with them?</a:t>
            </a:r>
            <a:b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7D54B-1ECE-4489-B450-372497E7D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605" y="1354685"/>
            <a:ext cx="5829300" cy="52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29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298D-AD47-F19C-0066-F9AB8CA8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61000" cy="5176693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have the skills and resources to deliver the Project?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89904-4A8E-DAC2-36A3-932B91000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411" y="509587"/>
            <a:ext cx="45148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2D81-2617-1C49-B872-DED059F5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2527" cy="5497801"/>
          </a:xfrm>
        </p:spPr>
        <p:txBody>
          <a:bodyPr>
            <a:noAutofit/>
          </a:bodyPr>
          <a:lstStyle/>
          <a:p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have the ability and resources to maintain the project?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7A74A5-45A5-9944-CDD6-27AACCA2F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87"/>
          <a:stretch/>
        </p:blipFill>
        <p:spPr>
          <a:xfrm>
            <a:off x="6964218" y="1511588"/>
            <a:ext cx="41430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49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0962-53D6-8DFF-A5F7-16818951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0564" cy="3292475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we get Help?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4ED1F-7BD3-7EE7-F03B-B747B50C9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098" y="1231611"/>
            <a:ext cx="5851473" cy="439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7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58C3-BDE4-464A-BDBE-7AC3FC6F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26527" cy="4419311"/>
          </a:xfrm>
        </p:spPr>
        <p:txBody>
          <a:bodyPr>
            <a:noAutofit/>
          </a:bodyPr>
          <a:lstStyle/>
          <a:p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your Proposal- Linkages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FB98BE-965B-474E-ACFE-8207EADF0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5756" y="1319412"/>
            <a:ext cx="59080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94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59DD-A968-4CEC-BB38-C09D3864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Wider Community Engagements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11105-1F78-49BC-955F-093A5D57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ideas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local conservation groups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Brings expertise, knowledge &amp;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5AB44-97A5-4018-B0EA-90FCFA23C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058" y="1862343"/>
            <a:ext cx="3572566" cy="3505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3DD984-52B3-5E4F-0A0D-F6927F62C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741" y="4451145"/>
            <a:ext cx="4775322" cy="17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5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3887-519C-431C-816A-6F651AD2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2"/>
            <a:ext cx="10515600" cy="132556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(Biological Diversity)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AE89-5F0E-E545-7D5E-46E7F322A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68170"/>
            <a:ext cx="10125722" cy="4619570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in UK is declining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41% of UK species have decreased in abundance and average species population has fallen by 13% (State of Nature, 2019)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land intensively managed for food production (Office for National Statistics, 2019)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Surrey mirrors this trend – evidence suggests downtrend to biodiversity is faster</a:t>
            </a:r>
          </a:p>
        </p:txBody>
      </p:sp>
    </p:spTree>
    <p:extLst>
      <p:ext uri="{BB962C8B-B14F-4D97-AF65-F5344CB8AC3E}">
        <p14:creationId xmlns:p14="http://schemas.microsoft.com/office/powerpoint/2010/main" val="291537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3887-519C-431C-816A-6F651AD2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2"/>
            <a:ext cx="10515600" cy="132556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AE89-5F0E-E545-7D5E-46E7F322A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996"/>
            <a:ext cx="10436441" cy="5347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 Act 2021 (EA2021) came into effect on 1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 2024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EA2021 requires a Nature Recovery Strategy to be in place for every parcel of land in England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Local Nature Recovery Strategy (LNRS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) must: -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 priorities for nature recovery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the most valuable existing habitats for nature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specific proposals for creating or improving habitat for nature and wider environmental goals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Surrey County Council’s (SCC’s) Chief Ecologist (with Surrey Nature Partnership) is preparing Surrey’s LNRS 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Consultation on draft strategy by end 2024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 to UK Gov due by end Jan 2026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5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3887-519C-431C-816A-6F651AD2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2"/>
            <a:ext cx="10515600" cy="132556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AE89-5F0E-E545-7D5E-46E7F322A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996"/>
            <a:ext cx="10436441" cy="5347539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Net Gain (BNG) is an approach introduced under EA2021 to ensure that developments and land management leave the natural environment in a better that it was beforehand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England BNG is mandatory from 12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Feb 2024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uplift of at least 10% is mandated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MVDC emerging local plan supports a target of 20% BNG</a:t>
            </a:r>
          </a:p>
          <a:p>
            <a:pPr lvl="1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8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297341-F08F-423E-B71C-1522C5EA8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18" y="526016"/>
            <a:ext cx="8784082" cy="6222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8D78F-B27E-715B-D273-B197DC0B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6" y="318943"/>
            <a:ext cx="2843546" cy="1678533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Opportunity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(BOAs)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32870-BBA7-58CF-231E-5077D6D734C7}"/>
              </a:ext>
            </a:extLst>
          </p:cNvPr>
          <p:cNvSpPr txBox="1"/>
          <p:nvPr/>
        </p:nvSpPr>
        <p:spPr>
          <a:xfrm>
            <a:off x="284083" y="2068496"/>
            <a:ext cx="2645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BOA’s are expected to remain central to Surrey’s Nature Recovery Strategy (SNRS)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SNRS will therefore benefit from and build on work completed over the last 10 – 15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will finding ways to enhance and create links between BOA’s 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308242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3AD5DD-4A7C-4B95-8F73-B2AAD67EBD6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07110" y="0"/>
            <a:ext cx="6577780" cy="68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AE95-7467-CC84-E7FA-96DC7FDF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Buckland Parish Council’s Biodiversity Duty: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E8688-5124-D107-6FEF-72887D412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public body we must consider what we can do to conserve &amp; enhance biodiversity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comply with the guidance?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Buckland Parish Council has: -</a:t>
            </a:r>
          </a:p>
          <a:p>
            <a:pPr lvl="2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Reviewed its on-going initiatives and confirmed that they are compliant</a:t>
            </a:r>
          </a:p>
          <a:p>
            <a:pPr lvl="2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consider the potential impact of actions it’s considering taking on biodiversity </a:t>
            </a:r>
          </a:p>
          <a:p>
            <a:pPr lvl="2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an interest in initiatives that neighbouring parishes and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statutary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councils might be championing with a biodiversity theme</a:t>
            </a:r>
          </a:p>
          <a:p>
            <a:pPr lvl="2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an Environment section on the village website </a:t>
            </a:r>
          </a:p>
          <a:p>
            <a:pPr marL="457200" lvl="1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0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5A14-345F-4196-1F1D-EE22DEC7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mean in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D64E8-2FFE-9C56-EA7B-5AD1B4602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 Clearance events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undertaken in accordance with guidelines set out by Natural England which are set out in the Pond &amp; Green Management plan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by the Reigate Area Conservation Volunteers </a:t>
            </a:r>
          </a:p>
          <a:p>
            <a:pPr lvl="1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taken into account include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measures to safeguard protected species of wildlife recorded as present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of events to avoid breeding season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 for tasks to minimise adverse impact and mitigate disruption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5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5A14-345F-4196-1F1D-EE22DEC7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ensure that new ideas will comply with the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SNRS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D64E8-2FFE-9C56-EA7B-5AD1B460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258"/>
            <a:ext cx="10515600" cy="3465466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we act: -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liaise with the landowner upfront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‘baseline data’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out habitat maps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any linkages or corridors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we need to ask ourselves a few questions: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04C94-D3E9-2D74-24C1-3D380ECCE9B3}"/>
              </a:ext>
            </a:extLst>
          </p:cNvPr>
          <p:cNvSpPr txBox="1"/>
          <p:nvPr/>
        </p:nvSpPr>
        <p:spPr>
          <a:xfrm>
            <a:off x="932155" y="5903650"/>
            <a:ext cx="79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SNRS = Surrey Nature Recovery Strategy</a:t>
            </a:r>
          </a:p>
        </p:txBody>
      </p:sp>
    </p:spTree>
    <p:extLst>
      <p:ext uri="{BB962C8B-B14F-4D97-AF65-F5344CB8AC3E}">
        <p14:creationId xmlns:p14="http://schemas.microsoft.com/office/powerpoint/2010/main" val="3169724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606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  Considering what a Local Nature Recovery Strategy for Surrey might mean for us in Buckland</vt:lpstr>
      <vt:lpstr>Biodiversity (Biological Diversity)</vt:lpstr>
      <vt:lpstr>Legislation</vt:lpstr>
      <vt:lpstr>Legislation</vt:lpstr>
      <vt:lpstr>Biodiversity Opportunity Areas (BOAs) </vt:lpstr>
      <vt:lpstr>PowerPoint Presentation</vt:lpstr>
      <vt:lpstr>Buckland Parish Council’s Biodiversity Duty: -</vt:lpstr>
      <vt:lpstr>What does this mean in practice?</vt:lpstr>
      <vt:lpstr>How can we ensure that new ideas will comply with the SNRS?</vt:lpstr>
      <vt:lpstr>Do we know what we’ve got?  Need to survey first</vt:lpstr>
      <vt:lpstr>Is the proposed Project relevant to the location?</vt:lpstr>
      <vt:lpstr>Will we be duplicating what someone else is already doing?</vt:lpstr>
      <vt:lpstr>Can we work with them?  </vt:lpstr>
      <vt:lpstr>Do we have the skills and resources to deliver the Project?</vt:lpstr>
      <vt:lpstr>Do we have the ability and resources to maintain the project?</vt:lpstr>
      <vt:lpstr>Where do we get Help?</vt:lpstr>
      <vt:lpstr>Context your Proposal- Linkages</vt:lpstr>
      <vt:lpstr>Wider Community Engagements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what you’ve got?  Need to survey first</dc:title>
  <dc:creator>Simon Elson</dc:creator>
  <cp:lastModifiedBy>Sheena Boyce</cp:lastModifiedBy>
  <cp:revision>24</cp:revision>
  <cp:lastPrinted>2024-03-16T15:11:36Z</cp:lastPrinted>
  <dcterms:created xsi:type="dcterms:W3CDTF">2024-02-05T16:47:42Z</dcterms:created>
  <dcterms:modified xsi:type="dcterms:W3CDTF">2024-03-18T15:47:08Z</dcterms:modified>
</cp:coreProperties>
</file>